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3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kWh/100km</c:v>
                </c:pt>
              </c:strCache>
            </c:strRef>
          </c:tx>
          <c:spPr>
            <a:solidFill>
              <a:srgbClr val="5DCAA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9B9B9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0-30</c:v>
                  </c:pt>
                  <c:pt idx="1">
                    <c:v>30-50</c:v>
                  </c:pt>
                  <c:pt idx="2">
                    <c:v>50-70</c:v>
                  </c:pt>
                  <c:pt idx="3">
                    <c:v>70-100</c:v>
                  </c:pt>
                  <c:pt idx="4">
                    <c:v>100-130</c:v>
                  </c:pt>
                  <c:pt idx="5">
                    <c:v>130+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21.4</c:v>
                </c:pt>
                <c:pt idx="1">
                  <c:v>16.8</c:v>
                </c:pt>
                <c:pt idx="2">
                  <c:v>14.2</c:v>
                </c:pt>
                <c:pt idx="3">
                  <c:v>15.6</c:v>
                </c:pt>
                <c:pt idx="4">
                  <c:v>19.3</c:v>
                </c:pt>
                <c:pt idx="5">
                  <c:v>24.1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9B9B9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3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6E6E6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B9B9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Session A</c:v>
                </c:pt>
              </c:strCache>
            </c:strRef>
          </c:tx>
          <c:spPr>
            <a:solidFill>
              <a:srgbClr val="D85A30"/>
            </a:solidFill>
            <a:ln w="25400" cap="flat">
              <a:solidFill>
                <a:srgbClr val="D85A3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D85A30"/>
              </a:solidFill>
              <a:ln w="9525" cap="flat">
                <a:solidFill>
                  <a:srgbClr val="D85A3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10</c:v>
                  </c:pt>
                  <c:pt idx="1">
                    <c:v>30</c:v>
                  </c:pt>
                  <c:pt idx="2">
                    <c:v>50</c:v>
                  </c:pt>
                  <c:pt idx="3">
                    <c:v>70</c:v>
                  </c:pt>
                  <c:pt idx="4">
                    <c:v>90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78</c:v>
                </c:pt>
                <c:pt idx="1">
                  <c:v>71</c:v>
                </c:pt>
                <c:pt idx="2">
                  <c:v>59</c:v>
                </c:pt>
                <c:pt idx="3">
                  <c:v>41</c:v>
                </c:pt>
                <c:pt idx="4">
                  <c:v>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Session B</c:v>
                </c:pt>
              </c:strCache>
            </c:strRef>
          </c:tx>
          <c:spPr>
            <a:solidFill>
              <a:srgbClr val="FAC775"/>
            </a:solidFill>
            <a:ln w="25400" cap="flat">
              <a:solidFill>
                <a:srgbClr val="FAC77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FAC775"/>
              </a:solidFill>
              <a:ln w="9525" cap="flat">
                <a:solidFill>
                  <a:srgbClr val="FAC77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10</c:v>
                  </c:pt>
                  <c:pt idx="1">
                    <c:v>30</c:v>
                  </c:pt>
                  <c:pt idx="2">
                    <c:v>50</c:v>
                  </c:pt>
                  <c:pt idx="3">
                    <c:v>70</c:v>
                  </c:pt>
                  <c:pt idx="4">
                    <c:v>90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82</c:v>
                </c:pt>
                <c:pt idx="1">
                  <c:v>68</c:v>
                </c:pt>
                <c:pt idx="2">
                  <c:v>55</c:v>
                </c:pt>
                <c:pt idx="3">
                  <c:v>38</c:v>
                </c:pt>
                <c:pt idx="4">
                  <c:v>20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6E6E6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B9B9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9525" cap="flat">
              <a:solidFill>
                <a:srgbClr val="2A2A3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B9B9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scatterChart>
        <c:scatterStyle val="lineMarker"/>
        <c:varyColors val="0"/>
        <c:dLbls>
          <c:numFmt formatCode="General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</c:dLbls>
        <c:axId val="2094734554"/>
        <c:axId val="2094734552"/>
      </c:scatterChart>
      <c:valAx>
        <c:axId val="2094734554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>
          <a:ln w="12700" cap="flat">
            <a:solidFill>
              <a:srgbClr val="6E6E6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B9B9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valAx>
      <c:valAx>
        <c:axId val="2094734552"/>
        <c:scaling>
          <c:orientation val="minMax"/>
        </c:scaling>
        <c:delete val="0"/>
        <c:axPos val="l"/>
        <c:majorGridlines>
          <c:spPr>
            <a:ln w="9525" cap="flat">
              <a:solidFill>
                <a:srgbClr val="2A2A30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B9B9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 ist ein eigenständiges Cloud-Telemetrie-System für den MG4 Electric, mit einem eigenen Server, öffentlichem Dashboard, Admin-Bereich und Fernsteuerung. Dazu kommen Begleit-Apps für Android Auto und Wear OS, alles vollständig selbst gebaut.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Ein physikalisches Modell mit Windwiderstandsbeiwert und geschätzter Stirnfläche berechnet den windbedingten Mehrverbrauch, mit Winddaten von der kostenlosen Open-Meteo-Schnittstelle.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Abos mit Grundgebühr werden über Abrechnungsperioden abgebildet. Die Kosten pro Fahrt ergeben sich als gewichteter Durchschnittspreis über alle Ladevorgänge, denn ein exaktes Warteschlangen-Modell war zwar geplant, scheiterte aber an zu wenig Realdaten.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Vier Angaben genügen, um ein Abo einzutragen: Gültigkeitszeitraum, rabattierter Preis pro Kilowattstunde und monatliche Grundgebühr. Ab dann rechnet das System jede neue Ladung automatisch vorläufig ab.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Tankerkönig liefert echte Kraftstoffpreise im Zehn-Kilometer-Umkreis, gemittelt über alle offenen Tankstellen und eine Stunde lang gecacht. Und ohne eigenen Schlüssel läuft alles einfach mit einem festen Preis weiter.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Hier zählt die echte Netz-Kohlendioxid-Intensität zum Ladezeitpunkt statt eines Jahresmittelwerts, dazu der Strommix pro Ladung und eine Kohlendioxid-Bilanz gegen einen vergleichbaren Verbrenner.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Der Admin-Bereich gliedert sich in sieben Reiter: Anbieter, Abos, Laden, Fahrten, Statistik, Sicherheit und Fernsteuerung. Er ist passwortgeschützt und unterstützt auch die Anmeldung per Fingerabdruck oder Gesichtserkennung.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Jede Fahrt erscheint als Route auf einer digitalen Karte mit Kacheln von OpenStreetMap, passend zum Hell-Dunkel-Design. Das gibt es nur im Admin-Bereich, denn aus Datenschutzgründen bleibt das nicht öffentlich.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Fünfzehn Fahrzeugbefehle laufen über eine Warteschlange statt direktem Zugriff. Dazu kommen ein einmaliger Zugangscode statt Passwort für die Uhr, eine Zwei-Tap-Bestätigung bei riskanten Befehlen, und eine kurze Sperrzeit gegen Mehrfachsenden.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 Cockpit zeigen sieben Live-Kacheln den Status, mit farbcodierten Warnungen und einer Wind-Kachel während der Fahrt. Ein zweiter Statistik-Screen ergänzt das Ganze, getestet im echten Kopfgerät.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Vier wischbare Seiten ersetzen eine lange Liste, eigenständig und ohne gekoppeltes Handy. Die Fernsteuerung funktioniert direkt vom Handgelenk aus, genauso abgesichert wie im Web.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Drei Gründe treiben dieses Projekt an. Das Kombiinstrument zeigt einfach zu wenig, deshalb läuft alles bewusst ganz ohne den Diagnoseanschluss im Auto, sondern komplett über die herstellereigene Cloud-Schnittstelle. Und das komplette System wurde von Grund auf gelernt, ganz ohne vorherige Programmiererfahrung.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Der Demo-Bereich läuft komplett im Browser mit erfundenen Daten und bietet den vollen Admin-Funktionsumfang zum gefahrlosen Ausprobieren, ganz ohne echtes Fahrzeug dahinter.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Drei echte Fehler aus der Praxis gehören dazu: eine Kontamination bei der Fahrt-Kennung, ein zu großzügiges Zeitfenster bei der Distanzberechnung, und eine späte Ladeerkennung nach langer Standzeit.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Der komplette Werkzeugkasten umfasst PostgreSQL, Node, Python und Caddy als Fundament, dazu ElectricityMaps, Tankerkönig, Open-Meteo, OpenStreetMap und eine externe Reiseplanungs-App als Datenquellen. Für die Apps kommen Kotlin und Compose zum Einsatz.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Was noch kommt, sind eine Ladekurven-Visualisierung, ein Höhenprofil mit Rekuperations-Overlay, die Gesundheit der Zusatzbatterie und persönliche Rekorde. Priorität bleibt aber weiterhin die Datenqualität vor neuen Kacheln.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Ein eigener Server, ein Fahrzeug, und sehr viele Datenpunkte dazwischen. Mehr davon gibt es unter mg4kleve.de.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 Architektur besteht aus einem eigenen Server mit vier Diensten: einem Python-Poller mit adaptivem Takt, PostgreSQL für die Daten, Node und Express für Schnittstelle und Dashboard, sowie Caddy für die verschlüsselte Verbindung. Docker Compose orchestriert das Ganze.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Der Poll-Takt passt sich dem Fahrzeugzustand an, von 30 Sekunden beim Fahren bis zu 24 Stunden in echter Ruhe. Alle Signal-Formeln stammen dabei aus echtem Testbetrieb, denn eine offizielle Dokumentation dafür gibt es nicht.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 Startseite zeigt den Status auf einen Blick: Akkustand, Reichweite, Temperaturen und Reifendruck. Dazu kommen die aktuelle und letzte Fahrt, Gesamtwerte seit Projektstart, und ein Vergleich der drei fahrzeugeigenen Reichweiten-Schätzungen.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Seite zeigt die letzte Ladung, bewusst anonymisiert ohne Adresse oder Kosten. Dazu den Strommix als Kreisdiagramm, live von ElectricityMaps, und die Rekuperation nach Straßentyp.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Rekuperation wird per Trapezregel aus der negativen Leistung der Batterie zwischen den Abfragen berechnet, und automatisch einem Straßentyp zugeordnet. Das geschieht über die Geschwindigkeit, nicht durch einen Kartenabgleich.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Acht einklappbare Vertiefungen warten auf einer eigenen Seite, vom Verbrauch nach Geschwindigkeit über Ladekurven bis zur System-Gesundheit.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Zwei Beispiele daraus: der Verbrauch nach Geschwindigkeitsband als Balkendiagramm, und überlagerte Schnellladekurven mehrerer Sessions, komplett anonymisiert.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1097280"/>
            <a:ext cx="2926080" cy="2926080"/>
          </a:xfrm>
          <a:prstGeom prst="ellipse">
            <a:avLst/>
          </a:prstGeom>
          <a:solidFill>
            <a:srgbClr val="1F1F24"/>
          </a:solidFill>
          <a:ln/>
        </p:spPr>
      </p:sp>
      <p:sp>
        <p:nvSpPr>
          <p:cNvPr id="3" name="Text 1"/>
          <p:cNvSpPr/>
          <p:nvPr/>
        </p:nvSpPr>
        <p:spPr>
          <a:xfrm>
            <a:off x="8869680" y="1097280"/>
            <a:ext cx="29260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dirty="0">
                <a:solidFill>
                  <a:srgbClr val="D85A30"/>
                </a:solidFill>
              </a:rPr>
              <a:t>⚡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822960" y="23774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MG4 · KLEVE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" y="2788920"/>
            <a:ext cx="86868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40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 eigenständiges Cloud-Telemetrie-</a:t>
            </a:r>
            <a:endParaRPr lang="en-US" sz="4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40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 für den MG4 Electric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22960" y="461772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VPS-Backend, öffentliches Dashboard, Admin-Bereich, Fernsteuerung und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Begleit-Apps für Android Auto und Wear OS — vollständig selbst gebaut.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5989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mg4kleve.de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ÖFFENTLICHES DASHBOARD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Gegenwind-Korrelation — Physik im Rechner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378A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MODELL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788920" y="202996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Winddaten: Open-Meteo (kostenlos)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246888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Windwiderstandsbeiwert (Cw)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0,278 — Herstellerwert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Stirnfläche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347472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2,35 m² — geschätzt (Breite × Höhe × 0,85)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393192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Gegenwind-Komponente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420624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Windrichtung, Fahrtrichtung &amp; Windgeschwindigkeit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466344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Zusätzliche Energie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49377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aerodynamisches Modell auf Basis der Komponente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548640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Stirnfläche ist keine Herstellerangabe — MG nennt sie nicht. Das ist bewusst offengelegt, nicht als exakter Messwert dargestellt.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949440" y="2011680"/>
            <a:ext cx="4434840" cy="3931920"/>
          </a:xfrm>
          <a:prstGeom prst="roundRect">
            <a:avLst>
              <a:gd name="adj" fmla="val 1860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223760" y="2240280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STREUDIAGRAMM: EINZELNE FAHRTEN</a:t>
            </a:r>
            <a:endParaRPr lang="en-US" sz="10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7223760" y="2606040"/>
          <a:ext cx="3886200" cy="2834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Text 15"/>
          <p:cNvSpPr/>
          <p:nvPr/>
        </p:nvSpPr>
        <p:spPr>
          <a:xfrm>
            <a:off x="7223760" y="5532120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x: Gegenwind (rechts) / Rückenwind (links) · y: Verbrauch kWh/100km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WIRTSCHAFTLICHKEIT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Kostenmodell — Abos &amp; Kostenzuordnung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FAHRT-KOSTEN-ZUORDNUNG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" y="2423160"/>
            <a:ext cx="57607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echtes FIFO-Energiekonto (welche Ladung hat welche Fahrt „bezahlt‘) war ursprünglich geplant, scheiterte aber an zu wenig Realdaten. Stattdessen: gewichteter Ø-Preis über alle bekannten Ladevorgänge (Σ Kosten ÷ Σ kWh) — eine bewusst offengelegte Näherung.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384048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ABO-VERWALTUNG &amp; ERSPARNIS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4251960"/>
            <a:ext cx="5760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Rabattierte Tarife mit Grundgebühr werden über Abrechnungsperioden abgebildet. Ersparnis = geladene kWh × (Standardpreis − Abo-Preis) − Grundgebühr, mit einem eingefrorenen Referenzpreis, damit spätere Preisänderungen die Historie nicht verzerren.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49440" y="2011680"/>
            <a:ext cx="4434840" cy="3931920"/>
          </a:xfrm>
          <a:prstGeom prst="roundRect">
            <a:avLst>
              <a:gd name="adj" fmla="val 1860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269480" y="2331720"/>
            <a:ext cx="548640" cy="54864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7269480" y="2331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6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</a:t>
            </a:r>
            <a:endParaRPr lang="en-US" sz="1560" dirty="0"/>
          </a:p>
        </p:txBody>
      </p:sp>
      <p:sp>
        <p:nvSpPr>
          <p:cNvPr id="11" name="Text 9"/>
          <p:cNvSpPr/>
          <p:nvPr/>
        </p:nvSpPr>
        <p:spPr>
          <a:xfrm>
            <a:off x="8001000" y="23774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Vergleich zum Verbrenner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269480" y="306324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Echte, aktuelle Kraftstoffpreise über die kostenlose Tankerkönig-API (Ø der Tankstellen im 10-km-Umkreis) — statt eines starren Schätzwerts.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269480" y="4069080"/>
            <a:ext cx="3794760" cy="0"/>
          </a:xfrm>
          <a:prstGeom prst="line">
            <a:avLst/>
          </a:prstGeom>
          <a:noFill/>
          <a:ln w="9525">
            <a:solidFill>
              <a:srgbClr val="6E6E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269480" y="429768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25,81 €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7269480" y="482803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VERBRENNER-KRAFTSTOFFKOSTEN (BEISPIEL)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269480" y="50749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15,41 €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7269480" y="560527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TATSÄCHLICHE LADEKOSTEN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VERWALTUNG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 Abo eintragen — vier Angaben genügen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5943600" cy="4538037"/>
          </a:xfrm>
          <a:prstGeom prst="roundRect">
            <a:avLst>
              <a:gd name="adj" fmla="val 1209"/>
            </a:avLst>
          </a:prstGeom>
          <a:solidFill>
            <a:srgbClr val="27272E"/>
          </a:solidFill>
          <a:ln w="12700">
            <a:solidFill>
              <a:srgbClr val="000000">
                <a:alpha val="30000"/>
              </a:srgbClr>
            </a:solidFill>
            <a:prstDash val="solid"/>
          </a:ln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23544" y="2112264"/>
            <a:ext cx="91440" cy="9144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6" name="Shape 4"/>
          <p:cNvSpPr/>
          <p:nvPr/>
        </p:nvSpPr>
        <p:spPr>
          <a:xfrm>
            <a:off x="1124712" y="2112264"/>
            <a:ext cx="91440" cy="91440"/>
          </a:xfrm>
          <a:prstGeom prst="ellipse">
            <a:avLst/>
          </a:prstGeom>
          <a:solidFill>
            <a:srgbClr val="FAC775"/>
          </a:solidFill>
          <a:ln/>
        </p:spPr>
      </p:sp>
      <p:sp>
        <p:nvSpPr>
          <p:cNvPr id="7" name="Shape 5"/>
          <p:cNvSpPr/>
          <p:nvPr/>
        </p:nvSpPr>
        <p:spPr>
          <a:xfrm>
            <a:off x="1325880" y="2112264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Text 6"/>
          <p:cNvSpPr/>
          <p:nvPr/>
        </p:nvSpPr>
        <p:spPr>
          <a:xfrm>
            <a:off x="1600200" y="2011680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mg4kleve.de/admin</a:t>
            </a:r>
            <a:endParaRPr lang="en-US" sz="950" dirty="0"/>
          </a:p>
        </p:txBody>
      </p:sp>
      <p:pic>
        <p:nvPicPr>
          <p:cNvPr id="9" name="Image 0" descr="/home/claude/mg4-praesentation/screenshots/admin_abo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77240" y="2304288"/>
            <a:ext cx="5943600" cy="4245429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995160" y="201168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Automatisch ab hier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995160" y="2468880"/>
            <a:ext cx="4389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dem Eintragen übernimmt das System jede neue Ladung bei diesem Anbieter automatisch: vorläufiger Preis pro kWh (Rabatt + anteilige Grundgebühr), bis die Abrechnungsperiode am Monatsende final abgeschlossen wird.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6995160" y="429768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Vorläufige Beträge werden mit „~“ gekennzeichnet, bis die Periode final ist.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WIRTSCHAFTLICHKEIT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Kraftstoffvergleich — Tankerkönig im Detail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384048" cy="384048"/>
          </a:xfrm>
          <a:prstGeom prst="ellipse">
            <a:avLst/>
          </a:prstGeom>
          <a:solidFill>
            <a:srgbClr val="FAC775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011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92" dirty="0"/>
          </a:p>
        </p:txBody>
      </p:sp>
      <p:sp>
        <p:nvSpPr>
          <p:cNvPr id="6" name="Text 4"/>
          <p:cNvSpPr/>
          <p:nvPr/>
        </p:nvSpPr>
        <p:spPr>
          <a:xfrm>
            <a:off x="1371600" y="1956816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Umkreissuche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371600" y="2304288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km um den festgelegten Standort, sortiert nach Entfernung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77240" y="2907792"/>
            <a:ext cx="384048" cy="384048"/>
          </a:xfrm>
          <a:prstGeom prst="ellipse">
            <a:avLst/>
          </a:prstGeom>
          <a:solidFill>
            <a:srgbClr val="FAC775">
              <a:alpha val="1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92" dirty="0"/>
          </a:p>
        </p:txBody>
      </p:sp>
      <p:sp>
        <p:nvSpPr>
          <p:cNvPr id="10" name="Text 8"/>
          <p:cNvSpPr/>
          <p:nvPr/>
        </p:nvSpPr>
        <p:spPr>
          <a:xfrm>
            <a:off x="1371600" y="285292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offene Tankstellen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371600" y="320040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Geschlossene und Stationen ohne gültigen Preis werden verworfen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77240" y="3803904"/>
            <a:ext cx="384048" cy="384048"/>
          </a:xfrm>
          <a:prstGeom prst="ellipse">
            <a:avLst/>
          </a:prstGeom>
          <a:solidFill>
            <a:srgbClr val="FAC775">
              <a:alpha val="1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38039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92" dirty="0"/>
          </a:p>
        </p:txBody>
      </p:sp>
      <p:sp>
        <p:nvSpPr>
          <p:cNvPr id="14" name="Text 12"/>
          <p:cNvSpPr/>
          <p:nvPr/>
        </p:nvSpPr>
        <p:spPr>
          <a:xfrm>
            <a:off x="1371600" y="3749040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Durchschnitt bilden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371600" y="4096512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Ø-Preis über alle verbleibenden Stationen — nicht der günstigste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77240" y="4700016"/>
            <a:ext cx="384048" cy="384048"/>
          </a:xfrm>
          <a:prstGeom prst="ellipse">
            <a:avLst/>
          </a:prstGeom>
          <a:solidFill>
            <a:srgbClr val="FAC775">
              <a:alpha val="15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47000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92" dirty="0"/>
          </a:p>
        </p:txBody>
      </p:sp>
      <p:sp>
        <p:nvSpPr>
          <p:cNvPr id="18" name="Text 16"/>
          <p:cNvSpPr/>
          <p:nvPr/>
        </p:nvSpPr>
        <p:spPr>
          <a:xfrm>
            <a:off x="1371600" y="4645152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Minuten cachen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1371600" y="4992624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Live-Abruf bei jedem Seitenaufruf — Nutzungsrichtlinie der API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63640" y="2011680"/>
            <a:ext cx="5166360" cy="4023360"/>
          </a:xfrm>
          <a:prstGeom prst="roundRect">
            <a:avLst>
              <a:gd name="adj" fmla="val 1818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583680" y="228600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FÄLLT DIE ABFRAGE AUS?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583680" y="2697480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Pflicht-Setup: ohne Tankerkönig-Schlüssel läuft alles mit einem festen, konfigurierbaren Preis pro Liter weiter — kein Feature-Verlust, nur weniger aktuell.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583680" y="3977640"/>
            <a:ext cx="4526280" cy="0"/>
          </a:xfrm>
          <a:prstGeom prst="line">
            <a:avLst/>
          </a:prstGeom>
          <a:noFill/>
          <a:ln w="9525">
            <a:solidFill>
              <a:srgbClr val="6E6E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0" y="4160520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Sortentyp frei wählbar: Super E5, E10 oder Diesel — je nach Vergleichsfahrzeug.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583680" y="553212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kostenlos · registrierungspflichtig · creativecommons.tankerkoenig.de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NACHHALTIGKEIT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CO₂ &amp; Strommix — mit echten Netzdaten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69848" y="2304288"/>
            <a:ext cx="457200" cy="7315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1069848" y="2468880"/>
            <a:ext cx="2706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Echte Netz-Intensität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69848" y="3063240"/>
            <a:ext cx="270662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gCO₂eq/kWh zum jeweiligen Ladezeitpunkt statt eines Jahresmittelwerts — ElectricityMaps, kostenloser Tarif.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434840" y="201168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27448" y="2304288"/>
            <a:ext cx="457200" cy="73152"/>
          </a:xfrm>
          <a:prstGeom prst="rect">
            <a:avLst/>
          </a:prstGeom>
          <a:solidFill>
            <a:srgbClr val="FAC775"/>
          </a:solidFill>
          <a:ln/>
        </p:spPr>
      </p:sp>
      <p:sp>
        <p:nvSpPr>
          <p:cNvPr id="10" name="Text 8"/>
          <p:cNvSpPr/>
          <p:nvPr/>
        </p:nvSpPr>
        <p:spPr>
          <a:xfrm>
            <a:off x="4727448" y="2468880"/>
            <a:ext cx="2706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Strommix pro Ladung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727448" y="3063240"/>
            <a:ext cx="270662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Anteile je Energiequelle (Wind, Solar, Gas, Kohle …) plus erneuerbarer Anteil, als Kreisdiagramm auf der Laden-Seite.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092440" y="201168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385048" y="2304288"/>
            <a:ext cx="457200" cy="73152"/>
          </a:xfrm>
          <a:prstGeom prst="rect">
            <a:avLst/>
          </a:prstGeom>
          <a:solidFill>
            <a:srgbClr val="D85A30"/>
          </a:solidFill>
          <a:ln/>
        </p:spPr>
      </p:sp>
      <p:sp>
        <p:nvSpPr>
          <p:cNvPr id="14" name="Text 12"/>
          <p:cNvSpPr/>
          <p:nvPr/>
        </p:nvSpPr>
        <p:spPr>
          <a:xfrm>
            <a:off x="8385048" y="2468880"/>
            <a:ext cx="2706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CO₂-Bilanz vs. Verbrenner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85048" y="3063240"/>
            <a:ext cx="270662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Geschätzte Vergleichs-Emissionen eines Benziners auf derselben Strecke, gegen die tatsächlich verursachten Emissionen.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77240" y="5029200"/>
            <a:ext cx="10607040" cy="1051560"/>
          </a:xfrm>
          <a:prstGeom prst="roundRect">
            <a:avLst>
              <a:gd name="adj" fmla="val 6957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97280" y="51937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Bewusst zurückhaltend abgefragt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097280" y="5532120"/>
            <a:ext cx="9966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Beide APIs (ElectricityMaps, Tankerkönig) bitten explizit um sparsame Nutzung — kein fester Hintergrund-Takt, sondern gezielt bei Ladebeginn bzw. großzügig gecacht bei Seitenaufruf.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VERWALTUNG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Der Admin-Bereich — sieben Reiter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10312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5" name="Text 3"/>
          <p:cNvSpPr/>
          <p:nvPr/>
        </p:nvSpPr>
        <p:spPr>
          <a:xfrm>
            <a:off x="978408" y="226771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Anbieter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978408" y="267004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Ladeanbieter &amp; Preise verwalten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509010" y="210312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8" name="Text 6"/>
          <p:cNvSpPr/>
          <p:nvPr/>
        </p:nvSpPr>
        <p:spPr>
          <a:xfrm>
            <a:off x="3710178" y="226771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Abos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3710178" y="267004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Rabattierte Tarife mit Grundgebühr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240780" y="210312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11" name="Text 9"/>
          <p:cNvSpPr/>
          <p:nvPr/>
        </p:nvSpPr>
        <p:spPr>
          <a:xfrm>
            <a:off x="6441948" y="226771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Laden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441948" y="267004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Sessions, Kosten, Strommix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8972550" y="210312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14" name="Text 12"/>
          <p:cNvSpPr/>
          <p:nvPr/>
        </p:nvSpPr>
        <p:spPr>
          <a:xfrm>
            <a:off x="9173718" y="226771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Fahrten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9173718" y="267004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Karte, Statistik pro Fahrt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77240" y="384048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17" name="Text 15"/>
          <p:cNvSpPr/>
          <p:nvPr/>
        </p:nvSpPr>
        <p:spPr>
          <a:xfrm>
            <a:off x="978408" y="400507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Statistik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978408" y="440740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Enthusiasten-Auswertungen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509010" y="384048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20" name="Text 18"/>
          <p:cNvSpPr/>
          <p:nvPr/>
        </p:nvSpPr>
        <p:spPr>
          <a:xfrm>
            <a:off x="3710178" y="400507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Sicherheit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3710178" y="440740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WebAuthn, Uhr-Zugriffstoken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240780" y="3840480"/>
            <a:ext cx="2411730" cy="1417320"/>
          </a:xfrm>
          <a:prstGeom prst="roundRect">
            <a:avLst>
              <a:gd name="adj" fmla="val 5161"/>
            </a:avLst>
          </a:prstGeom>
          <a:solidFill>
            <a:srgbClr val="27272E"/>
          </a:solidFill>
          <a:ln/>
        </p:spPr>
      </p:sp>
      <p:sp>
        <p:nvSpPr>
          <p:cNvPr id="23" name="Text 21"/>
          <p:cNvSpPr/>
          <p:nvPr/>
        </p:nvSpPr>
        <p:spPr>
          <a:xfrm>
            <a:off x="6441948" y="4005072"/>
            <a:ext cx="20093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Fernsteuerung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6441948" y="4407408"/>
            <a:ext cx="200939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Fahrzeugbefehle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777240" y="5715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Passwortgeschützt, WebAuthn-fähig für die Anmeldung ohne Passwort.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ADMIN-BEREICH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Die Fahrtenkarte — Leaflet &amp; OpenStreetMap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5760720" cy="4407408"/>
          </a:xfrm>
          <a:prstGeom prst="roundRect">
            <a:avLst>
              <a:gd name="adj" fmla="val 1245"/>
            </a:avLst>
          </a:prstGeom>
          <a:solidFill>
            <a:srgbClr val="27272E"/>
          </a:solidFill>
          <a:ln w="12700">
            <a:solidFill>
              <a:srgbClr val="000000">
                <a:alpha val="30000"/>
              </a:srgbClr>
            </a:solidFill>
            <a:prstDash val="solid"/>
          </a:ln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23544" y="2112264"/>
            <a:ext cx="91440" cy="9144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6" name="Shape 4"/>
          <p:cNvSpPr/>
          <p:nvPr/>
        </p:nvSpPr>
        <p:spPr>
          <a:xfrm>
            <a:off x="1124712" y="2112264"/>
            <a:ext cx="91440" cy="91440"/>
          </a:xfrm>
          <a:prstGeom prst="ellipse">
            <a:avLst/>
          </a:prstGeom>
          <a:solidFill>
            <a:srgbClr val="FAC775"/>
          </a:solidFill>
          <a:ln/>
        </p:spPr>
      </p:sp>
      <p:sp>
        <p:nvSpPr>
          <p:cNvPr id="7" name="Shape 5"/>
          <p:cNvSpPr/>
          <p:nvPr/>
        </p:nvSpPr>
        <p:spPr>
          <a:xfrm>
            <a:off x="1325880" y="2112264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Text 6"/>
          <p:cNvSpPr/>
          <p:nvPr/>
        </p:nvSpPr>
        <p:spPr>
          <a:xfrm>
            <a:off x="1600200" y="201168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mg4kleve.de/admin</a:t>
            </a:r>
            <a:endParaRPr lang="en-US" sz="950" dirty="0"/>
          </a:p>
        </p:txBody>
      </p:sp>
      <p:pic>
        <p:nvPicPr>
          <p:cNvPr id="9" name="Image 0" descr="/home/claude/mg4-praesentation/screenshots/admin_fahrte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77240" y="2304288"/>
            <a:ext cx="5760720" cy="41148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6858000" y="2011680"/>
            <a:ext cx="420624" cy="420624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6858000" y="20116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96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96" dirty="0"/>
          </a:p>
        </p:txBody>
      </p:sp>
      <p:sp>
        <p:nvSpPr>
          <p:cNvPr id="12" name="Text 9"/>
          <p:cNvSpPr/>
          <p:nvPr/>
        </p:nvSpPr>
        <p:spPr>
          <a:xfrm>
            <a:off x="7479792" y="1965960"/>
            <a:ext cx="3904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Leaflet + CARTO-Kacheln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479792" y="2340864"/>
            <a:ext cx="3904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Hell/Dunkel passend zum eigenen Theme-Umschalter der Seite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858000" y="2971800"/>
            <a:ext cx="420624" cy="420624"/>
          </a:xfrm>
          <a:prstGeom prst="ellipse">
            <a:avLst/>
          </a:prstGeom>
          <a:solidFill>
            <a:srgbClr val="378ADB">
              <a:alpha val="15000"/>
            </a:srgbClr>
          </a:solidFill>
          <a:ln/>
        </p:spPr>
      </p:sp>
      <p:sp>
        <p:nvSpPr>
          <p:cNvPr id="15" name="Text 12"/>
          <p:cNvSpPr/>
          <p:nvPr/>
        </p:nvSpPr>
        <p:spPr>
          <a:xfrm>
            <a:off x="6858000" y="29718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96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96" dirty="0"/>
          </a:p>
        </p:txBody>
      </p:sp>
      <p:sp>
        <p:nvSpPr>
          <p:cNvPr id="16" name="Text 13"/>
          <p:cNvSpPr/>
          <p:nvPr/>
        </p:nvSpPr>
        <p:spPr>
          <a:xfrm>
            <a:off x="7479792" y="2926080"/>
            <a:ext cx="3904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aus position_log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7479792" y="3300984"/>
            <a:ext cx="3904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Blaue Linie entlang aller GPS-Punkte der Fahrt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6858000" y="3931920"/>
            <a:ext cx="420624" cy="420624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6858000" y="393192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96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96" dirty="0"/>
          </a:p>
        </p:txBody>
      </p:sp>
      <p:sp>
        <p:nvSpPr>
          <p:cNvPr id="20" name="Text 17"/>
          <p:cNvSpPr/>
          <p:nvPr/>
        </p:nvSpPr>
        <p:spPr>
          <a:xfrm>
            <a:off x="7479792" y="3886200"/>
            <a:ext cx="3904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(grün) &amp; Ziel (orange)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7479792" y="4261104"/>
            <a:ext cx="3904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 erkennbare Endpunkte je Fahrt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6858000" y="4892040"/>
            <a:ext cx="420624" cy="420624"/>
          </a:xfrm>
          <a:prstGeom prst="ellipse">
            <a:avLst/>
          </a:prstGeom>
          <a:solidFill>
            <a:srgbClr val="A06CD5">
              <a:alpha val="15000"/>
            </a:srgbClr>
          </a:solidFill>
          <a:ln/>
        </p:spPr>
      </p:sp>
      <p:sp>
        <p:nvSpPr>
          <p:cNvPr id="23" name="Text 20"/>
          <p:cNvSpPr/>
          <p:nvPr/>
        </p:nvSpPr>
        <p:spPr>
          <a:xfrm>
            <a:off x="6858000" y="489204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96" b="1" dirty="0">
                <a:solidFill>
                  <a:srgbClr val="1616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96" dirty="0"/>
          </a:p>
        </p:txBody>
      </p:sp>
      <p:sp>
        <p:nvSpPr>
          <p:cNvPr id="24" name="Text 21"/>
          <p:cNvSpPr/>
          <p:nvPr/>
        </p:nvSpPr>
        <p:spPr>
          <a:xfrm>
            <a:off x="7479792" y="4846320"/>
            <a:ext cx="3904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im Admin-Bereich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7479792" y="5221224"/>
            <a:ext cx="3904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Koordinaten bleiben aus Datenschutzgründen nicht-öffentlich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FERNSTEUERUNG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 Fahrzeugbefehle — bewusst abgesichert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BEFEHLE (AUSWAHL)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77240" y="25420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1033272" y="24140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Verriegeln / Entriegeln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77240" y="29992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Text 6"/>
          <p:cNvSpPr/>
          <p:nvPr/>
        </p:nvSpPr>
        <p:spPr>
          <a:xfrm>
            <a:off x="1033272" y="28712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Kofferraum öffnen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77240" y="34564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0" name="Text 8"/>
          <p:cNvSpPr/>
          <p:nvPr/>
        </p:nvSpPr>
        <p:spPr>
          <a:xfrm>
            <a:off x="1033272" y="33284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Klimaanlage / Lüftung / Frontscheibe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77240" y="39136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2" name="Text 10"/>
          <p:cNvSpPr/>
          <p:nvPr/>
        </p:nvSpPr>
        <p:spPr>
          <a:xfrm>
            <a:off x="1033272" y="37856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Laden starten / stoppen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77240" y="43708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4" name="Text 12"/>
          <p:cNvSpPr/>
          <p:nvPr/>
        </p:nvSpPr>
        <p:spPr>
          <a:xfrm>
            <a:off x="1033272" y="42428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Ziel-SoC &amp; Ladestrom-Limit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77240" y="48280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6" name="Text 14"/>
          <p:cNvSpPr/>
          <p:nvPr/>
        </p:nvSpPr>
        <p:spPr>
          <a:xfrm>
            <a:off x="1033272" y="47000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Ladeanschluss verriegeln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77240" y="5285232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8" name="Text 16"/>
          <p:cNvSpPr/>
          <p:nvPr/>
        </p:nvSpPr>
        <p:spPr>
          <a:xfrm>
            <a:off x="1033272" y="5157216"/>
            <a:ext cx="4864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Fahrzeug suchen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63640" y="2011680"/>
            <a:ext cx="5166360" cy="4160520"/>
          </a:xfrm>
          <a:prstGeom prst="roundRect">
            <a:avLst>
              <a:gd name="adj" fmla="val 1758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583680" y="2286000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SICHERHEITSMODELL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583680" y="2788920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Warteschlangen-Prinzip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583680" y="3081528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Admin/Uhr legt Befehl an, Poller holt &amp; führt aus — kein direkter Zugriff aufs Fahrzeug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583680" y="3630168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statt Passwort (Uhr)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83680" y="392277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SHA-256-Hash gespeichert, Klartext nur einmalig angezeigt, jederzeit widerrufbar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583680" y="4471416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Zwei-Tap-Bestätigung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583680" y="4764024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Entriegeln &amp; Kofferraum, auf Web und Uhr identisch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583680" y="5312664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Cooldown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583680" y="5605272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Sekunden zwischen Befehlen, verhindert hastiges Mehrfachsenden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BEGLEIT-APPS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Android Auto — Status im Cockpit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457200" cy="45720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011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417320" y="19659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Sieben-Kacheln-Grid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23317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SoC, Reichweite, Ladeleistung, 12V, Reifendruck, Wind — live wie das öffentliche Dashboard.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777240" y="2999232"/>
            <a:ext cx="457200" cy="45720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999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17320" y="2953512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Farbcodierte Warnungen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417320" y="3319272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Icon-Einfärbung bei niedrigem SoC, kurzer Reichweite oder schwacher 12V-Batterie.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77240" y="3986784"/>
            <a:ext cx="457200" cy="45720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39867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417320" y="3941064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Wind-Kachel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417320" y="4306824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während der Fahrt sichtbar, zeigt Gegen- oder Rückenwind farblich.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77240" y="4974336"/>
            <a:ext cx="457200" cy="45720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497433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417320" y="4928616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Zweiter Statistik-Screen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417320" y="5294376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Gesamtstrecke, Ø Verbrauch, Rekuperation, CO₂ gespart, Bestwerte.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858000" y="2011680"/>
            <a:ext cx="4526280" cy="4114800"/>
          </a:xfrm>
          <a:prstGeom prst="roundRect">
            <a:avLst>
              <a:gd name="adj" fmla="val 1778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178040" y="228600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BESTÄTIGT AUF ECHTEM GERÄT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78040" y="2697480"/>
            <a:ext cx="3886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 den Desktop Head Unit (DHU) und im echten MG4-Kopfgerät getestet — inklusive einer kompletten Neuaufsetzung des Play-Store-Signaturschlüssels nach dessen Verlust.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7178040" y="4160520"/>
            <a:ext cx="3886200" cy="0"/>
          </a:xfrm>
          <a:prstGeom prst="line">
            <a:avLst/>
          </a:prstGeom>
          <a:noFill/>
          <a:ln w="9525">
            <a:solidFill>
              <a:srgbClr val="6E6E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78040" y="4343400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Kotlin · Car App Library · GridTemplate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BEGLEIT-APPS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Wear OS — Fernsteuerung am Handgelenk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57400"/>
            <a:ext cx="2331720" cy="3291840"/>
          </a:xfrm>
          <a:prstGeom prst="roundRect">
            <a:avLst>
              <a:gd name="adj" fmla="val 3137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97280" y="2377440"/>
            <a:ext cx="1691640" cy="2651760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31089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Ladeleistung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97280" y="34747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85A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38,2 kW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48463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4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364992" y="2057400"/>
            <a:ext cx="2331720" cy="3291840"/>
          </a:xfrm>
          <a:prstGeom prst="roundRect">
            <a:avLst>
              <a:gd name="adj" fmla="val 3137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85032" y="2377440"/>
            <a:ext cx="1691640" cy="2651760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85032" y="31089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Akkustand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85032" y="34747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68 % · 218 km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85032" y="48463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4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952744" y="2057400"/>
            <a:ext cx="2331720" cy="3291840"/>
          </a:xfrm>
          <a:prstGeom prst="roundRect">
            <a:avLst>
              <a:gd name="adj" fmla="val 3137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72784" y="2377440"/>
            <a:ext cx="1691640" cy="2651760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 w="19050">
            <a:solidFill>
              <a:srgbClr val="378AD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72784" y="31089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Sonstiges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72784" y="34747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78AD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Temp. · 12V · Reifen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72784" y="48463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4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8540496" y="2057400"/>
            <a:ext cx="2331720" cy="3291840"/>
          </a:xfrm>
          <a:prstGeom prst="roundRect">
            <a:avLst>
              <a:gd name="adj" fmla="val 3137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860536" y="2377440"/>
            <a:ext cx="1691640" cy="2651760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 w="19050">
            <a:solidFill>
              <a:srgbClr val="A06C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860536" y="31089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Fernsteuerung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860536" y="34747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A06CD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 Öffnen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860536" y="48463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4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5577840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 WISCHBARE SEITEN STATT EINER LANGEN LISTE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777240" y="589788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Eigenständige App, kein gekoppeltes Handy im laufenden Betrieb nötig. Fernsteuerung mit Token-Anmeldung und Zwei-Tap-Bestätigung — dieselbe Absicherung wie im Web.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AUSGANGSLAGE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Mehr wissen, als das Auto selbst zeigt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196596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97280" y="2286000"/>
            <a:ext cx="502920" cy="502920"/>
          </a:xfrm>
          <a:prstGeom prst="ellipse">
            <a:avLst/>
          </a:prstGeom>
          <a:solidFill>
            <a:srgbClr val="D85A30">
              <a:alpha val="1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2286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1097280" y="30175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Zu wenig Einblick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3657600"/>
            <a:ext cx="2651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Kombiinstrument zeigt nur das Nötigste — keine Historie, keine Rohdaten, keine eigenen Auswertungen.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434840" y="196596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2286000"/>
            <a:ext cx="502920" cy="502920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86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30" dirty="0"/>
          </a:p>
        </p:txBody>
      </p:sp>
      <p:sp>
        <p:nvSpPr>
          <p:cNvPr id="12" name="Text 10"/>
          <p:cNvSpPr/>
          <p:nvPr/>
        </p:nvSpPr>
        <p:spPr>
          <a:xfrm>
            <a:off x="4754880" y="30175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Bewusst OBD-frei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754880" y="3657600"/>
            <a:ext cx="2651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Komplett über die SAIC-Cloud-API statt eines Fahrzeug-Adapters — kein Eingriff ins Fahrzeug nötig.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092440" y="196596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412480" y="2286000"/>
            <a:ext cx="502920" cy="502920"/>
          </a:xfrm>
          <a:prstGeom prst="ellipse">
            <a:avLst/>
          </a:prstGeom>
          <a:solidFill>
            <a:srgbClr val="A06CD5">
              <a:alpha val="1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2286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A06C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30" dirty="0"/>
          </a:p>
        </p:txBody>
      </p:sp>
      <p:sp>
        <p:nvSpPr>
          <p:cNvPr id="17" name="Text 15"/>
          <p:cNvSpPr/>
          <p:nvPr/>
        </p:nvSpPr>
        <p:spPr>
          <a:xfrm>
            <a:off x="8412480" y="30175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Von Grund auf gelernt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412480" y="3657600"/>
            <a:ext cx="2651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komplette System entstand ohne vorherige Programmiererfahrung — inklusive Signal-Reverse-Engineering.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INTERESSIERTE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Demo-Bereich — ganz ohne echten Zugang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103120"/>
            <a:ext cx="457200" cy="457200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1031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417320" y="20574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Komplett client-seitig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1417320" y="2450592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echte Datenbank-Verbindung — alle Daten sind erfundene, aber plausible Beispielwerte.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3246120"/>
            <a:ext cx="457200" cy="457200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32461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17320" y="32004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Voller Funktionsumfang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417320" y="3593592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sieben Admin-Reiter, inklusive Fernsteuerung (simuliert) und Strommix-Anzeige.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77240" y="4389120"/>
            <a:ext cx="457200" cy="457200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43891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417320" y="43434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Gefahrlos zum Ausprobieren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1417320" y="4736592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Ideal, um das Admin-Konzept zu zeigen, ohne echte Fahrzeugdaten preiszugeben.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949440" y="2103120"/>
            <a:ext cx="4434840" cy="3931920"/>
          </a:xfrm>
          <a:prstGeom prst="roundRect">
            <a:avLst>
              <a:gd name="adj" fmla="val 1860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269480" y="24688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85A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mg4kleve.de/demo/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269480" y="3017520"/>
            <a:ext cx="3794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 verlinkt aus FAQ, Uhr-App-Seite und der öffentlichen Hauptseite — für alle, die sich das Konzept anschauen wollen, ohne dass ein echtes Fahrzeug dahintersteckt.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DER PRAXIS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Gelöste Herausforderungen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0876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ehrliche Auswahl echter Fehler, die im laufenden Betrieb gefunden und behoben wurden.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77240" y="214884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69848" y="2423160"/>
            <a:ext cx="2706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→ 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69848" y="2880360"/>
            <a:ext cx="27066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journey_id-Kontamination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1069848" y="3520440"/>
            <a:ext cx="270662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Ladevorgänge wurden als Rekuperation gewertet, weil die Fahrzeug-ID sich beim Laden nicht sofort zurücksetzte — Poller-Logik korrigiert, historische Daten gezielt bereinigt.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434840" y="214884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27448" y="2423160"/>
            <a:ext cx="2706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→ 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27448" y="2880360"/>
            <a:ext cx="27066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Distanz-Abfragepuffer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4727448" y="3520440"/>
            <a:ext cx="270662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Fahrt zeigte die doppelte Strecke, weil ein zu großzügiges Zeitfenster einen alten Wert der Vorfahrt mit einschloss — Puffer von 2 Minuten auf 10 Sekunden verkleinert.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092440" y="2148840"/>
            <a:ext cx="3291840" cy="3749040"/>
          </a:xfrm>
          <a:prstGeom prst="roundRect">
            <a:avLst>
              <a:gd name="adj" fmla="val 2222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385048" y="2423160"/>
            <a:ext cx="2706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→ 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385048" y="2880360"/>
            <a:ext cx="27066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Später Ladestart erkannt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8385048" y="3520440"/>
            <a:ext cx="270662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Nach langer Standzeit dauerte es bis zu 24h, bis der Poller einen neuen Ladevorgang bemerkte — abgestufte Nachprüfung nach 2h ergänzt.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777240" y="608076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Korrektur mit konstruierten Testdaten und Handrechnung bestätigt, bevor sie ausgerollt wurde.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TECHNIK IM ÜBERBLICK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Der komplette Werkzeugkasten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57400"/>
            <a:ext cx="3291840" cy="411480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69848" y="2350008"/>
            <a:ext cx="457200" cy="73152"/>
          </a:xfrm>
          <a:prstGeom prst="rect">
            <a:avLst/>
          </a:prstGeom>
          <a:solidFill>
            <a:srgbClr val="D85A30"/>
          </a:solidFill>
          <a:ln/>
        </p:spPr>
      </p:sp>
      <p:sp>
        <p:nvSpPr>
          <p:cNvPr id="6" name="Text 4"/>
          <p:cNvSpPr/>
          <p:nvPr/>
        </p:nvSpPr>
        <p:spPr>
          <a:xfrm>
            <a:off x="1069848" y="2532888"/>
            <a:ext cx="2706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Backend &amp; Infrastruktur</a:t>
            </a:r>
            <a:endParaRPr lang="en-US" sz="1550" dirty="0"/>
          </a:p>
        </p:txBody>
      </p:sp>
      <p:sp>
        <p:nvSpPr>
          <p:cNvPr id="7" name="Shape 5"/>
          <p:cNvSpPr/>
          <p:nvPr/>
        </p:nvSpPr>
        <p:spPr>
          <a:xfrm>
            <a:off x="1069848" y="3227832"/>
            <a:ext cx="82296" cy="82296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8" name="Text 6"/>
          <p:cNvSpPr/>
          <p:nvPr/>
        </p:nvSpPr>
        <p:spPr>
          <a:xfrm>
            <a:off x="1280160" y="3081528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16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1069848" y="3630168"/>
            <a:ext cx="82296" cy="82296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0" name="Text 8"/>
          <p:cNvSpPr/>
          <p:nvPr/>
        </p:nvSpPr>
        <p:spPr>
          <a:xfrm>
            <a:off x="1280160" y="3483864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Node.js / Express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1069848" y="4032504"/>
            <a:ext cx="82296" cy="82296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2" name="Text 10"/>
          <p:cNvSpPr/>
          <p:nvPr/>
        </p:nvSpPr>
        <p:spPr>
          <a:xfrm>
            <a:off x="1280160" y="3886200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(asyncio)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1069848" y="4434840"/>
            <a:ext cx="82296" cy="82296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4" name="Text 12"/>
          <p:cNvSpPr/>
          <p:nvPr/>
        </p:nvSpPr>
        <p:spPr>
          <a:xfrm>
            <a:off x="1280160" y="4288536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(TLS)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1069848" y="4837176"/>
            <a:ext cx="82296" cy="82296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6" name="Text 14"/>
          <p:cNvSpPr/>
          <p:nvPr/>
        </p:nvSpPr>
        <p:spPr>
          <a:xfrm>
            <a:off x="1280160" y="4690872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434840" y="2057400"/>
            <a:ext cx="3291840" cy="411480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27448" y="2350008"/>
            <a:ext cx="457200" cy="7315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19" name="Text 17"/>
          <p:cNvSpPr/>
          <p:nvPr/>
        </p:nvSpPr>
        <p:spPr>
          <a:xfrm>
            <a:off x="4727448" y="2532888"/>
            <a:ext cx="2706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Externe Daten-APIs</a:t>
            </a:r>
            <a:endParaRPr lang="en-US" sz="1550" dirty="0"/>
          </a:p>
        </p:txBody>
      </p:sp>
      <p:sp>
        <p:nvSpPr>
          <p:cNvPr id="20" name="Shape 18"/>
          <p:cNvSpPr/>
          <p:nvPr/>
        </p:nvSpPr>
        <p:spPr>
          <a:xfrm>
            <a:off x="4727448" y="3227832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1" name="Text 19"/>
          <p:cNvSpPr/>
          <p:nvPr/>
        </p:nvSpPr>
        <p:spPr>
          <a:xfrm>
            <a:off x="4937760" y="3081528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SAIC-Cloud (Fahrzeug)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727448" y="3630168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3" name="Text 21"/>
          <p:cNvSpPr/>
          <p:nvPr/>
        </p:nvSpPr>
        <p:spPr>
          <a:xfrm>
            <a:off x="4937760" y="3483864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ElectricityMaps (CO₂/Mix)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727448" y="4032504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3886200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Tankerkönig (Kraftstoff)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727448" y="4434840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4288536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Open-Meteo (Wind)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727448" y="4837176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9" name="Text 27"/>
          <p:cNvSpPr/>
          <p:nvPr/>
        </p:nvSpPr>
        <p:spPr>
          <a:xfrm>
            <a:off x="4937760" y="4690872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OpenStreetMap / Nominatim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4727448" y="5239512"/>
            <a:ext cx="82296" cy="82296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31" name="Text 29"/>
          <p:cNvSpPr/>
          <p:nvPr/>
        </p:nvSpPr>
        <p:spPr>
          <a:xfrm>
            <a:off x="4937760" y="5093208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ABRP (Live-Telemetrie)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8092440" y="2057400"/>
            <a:ext cx="3291840" cy="4114800"/>
          </a:xfrm>
          <a:prstGeom prst="roundRect">
            <a:avLst>
              <a:gd name="adj" fmla="val 2222"/>
            </a:avLst>
          </a:prstGeom>
          <a:solidFill>
            <a:srgbClr val="1F1F24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8385048" y="2350008"/>
            <a:ext cx="457200" cy="73152"/>
          </a:xfrm>
          <a:prstGeom prst="rect">
            <a:avLst/>
          </a:prstGeom>
          <a:solidFill>
            <a:srgbClr val="A06CD5"/>
          </a:solidFill>
          <a:ln/>
        </p:spPr>
      </p:sp>
      <p:sp>
        <p:nvSpPr>
          <p:cNvPr id="34" name="Text 32"/>
          <p:cNvSpPr/>
          <p:nvPr/>
        </p:nvSpPr>
        <p:spPr>
          <a:xfrm>
            <a:off x="8385048" y="2532888"/>
            <a:ext cx="2706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Begleit-Apps</a:t>
            </a:r>
            <a:endParaRPr lang="en-US" sz="1550" dirty="0"/>
          </a:p>
        </p:txBody>
      </p:sp>
      <p:sp>
        <p:nvSpPr>
          <p:cNvPr id="35" name="Shape 33"/>
          <p:cNvSpPr/>
          <p:nvPr/>
        </p:nvSpPr>
        <p:spPr>
          <a:xfrm>
            <a:off x="8385048" y="3227832"/>
            <a:ext cx="82296" cy="82296"/>
          </a:xfrm>
          <a:prstGeom prst="ellipse">
            <a:avLst/>
          </a:prstGeom>
          <a:solidFill>
            <a:srgbClr val="A06CD5"/>
          </a:solidFill>
          <a:ln/>
        </p:spPr>
      </p:sp>
      <p:sp>
        <p:nvSpPr>
          <p:cNvPr id="36" name="Text 34"/>
          <p:cNvSpPr/>
          <p:nvPr/>
        </p:nvSpPr>
        <p:spPr>
          <a:xfrm>
            <a:off x="8595360" y="3081528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Auto (Kotlin)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8385048" y="3630168"/>
            <a:ext cx="82296" cy="82296"/>
          </a:xfrm>
          <a:prstGeom prst="ellipse">
            <a:avLst/>
          </a:prstGeom>
          <a:solidFill>
            <a:srgbClr val="A06CD5"/>
          </a:solidFill>
          <a:ln/>
        </p:spPr>
      </p:sp>
      <p:sp>
        <p:nvSpPr>
          <p:cNvPr id="38" name="Text 36"/>
          <p:cNvSpPr/>
          <p:nvPr/>
        </p:nvSpPr>
        <p:spPr>
          <a:xfrm>
            <a:off x="8595360" y="3483864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Wear OS (Compose)</a:t>
            </a:r>
            <a:endParaRPr lang="en-US" sz="1250" dirty="0"/>
          </a:p>
        </p:txBody>
      </p:sp>
      <p:sp>
        <p:nvSpPr>
          <p:cNvPr id="39" name="Shape 37"/>
          <p:cNvSpPr/>
          <p:nvPr/>
        </p:nvSpPr>
        <p:spPr>
          <a:xfrm>
            <a:off x="8385048" y="4032504"/>
            <a:ext cx="82296" cy="82296"/>
          </a:xfrm>
          <a:prstGeom prst="ellipse">
            <a:avLst/>
          </a:prstGeom>
          <a:solidFill>
            <a:srgbClr val="A06CD5"/>
          </a:solidFill>
          <a:ln/>
        </p:spPr>
      </p:sp>
      <p:sp>
        <p:nvSpPr>
          <p:cNvPr id="40" name="Text 38"/>
          <p:cNvSpPr/>
          <p:nvPr/>
        </p:nvSpPr>
        <p:spPr>
          <a:xfrm>
            <a:off x="8595360" y="3886200"/>
            <a:ext cx="24963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 App Library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BACKLOG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Was noch kommt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103120"/>
            <a:ext cx="292608" cy="292608"/>
          </a:xfrm>
          <a:prstGeom prst="roundRect">
            <a:avLst>
              <a:gd name="adj" fmla="val 18750"/>
            </a:avLst>
          </a:prstGeom>
          <a:ln w="19050">
            <a:solidFill>
              <a:srgbClr val="FAC77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80160" y="2066544"/>
            <a:ext cx="5440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Ladekurven-Visualisierung: Leistung über SoC je Session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777240" y="2761488"/>
            <a:ext cx="292608" cy="292608"/>
          </a:xfrm>
          <a:prstGeom prst="roundRect">
            <a:avLst>
              <a:gd name="adj" fmla="val 18750"/>
            </a:avLst>
          </a:prstGeom>
          <a:ln w="19050">
            <a:solidFill>
              <a:srgbClr val="FAC7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80160" y="2724912"/>
            <a:ext cx="5440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Höhenprofil mit Rekuperations-Overlay (Altitude-Wegpunkte)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777240" y="3419856"/>
            <a:ext cx="292608" cy="292608"/>
          </a:xfrm>
          <a:prstGeom prst="roundRect">
            <a:avLst>
              <a:gd name="adj" fmla="val 18750"/>
            </a:avLst>
          </a:prstGeom>
          <a:ln w="19050">
            <a:solidFill>
              <a:srgbClr val="FAC7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80160" y="3383280"/>
            <a:ext cx="5440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12V-Batterie-Gesundheit mit Alarm-Event-Korrelation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777240" y="4078224"/>
            <a:ext cx="292608" cy="292608"/>
          </a:xfrm>
          <a:prstGeom prst="roundRect">
            <a:avLst>
              <a:gd name="adj" fmla="val 18750"/>
            </a:avLst>
          </a:prstGeom>
          <a:ln w="19050">
            <a:solidFill>
              <a:srgbClr val="FAC7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280160" y="4041648"/>
            <a:ext cx="5440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Persönliche Rekorde &amp; Gamification-Kacheln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777240" y="4736592"/>
            <a:ext cx="292608" cy="292608"/>
          </a:xfrm>
          <a:prstGeom prst="roundRect">
            <a:avLst>
              <a:gd name="adj" fmla="val 18750"/>
            </a:avLst>
          </a:prstGeom>
          <a:ln w="19050">
            <a:solidFill>
              <a:srgbClr val="FAC7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80160" y="4700016"/>
            <a:ext cx="5440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Sichtbare Zwischenstopps in der Fahrt-Anzeige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7086600" y="2103120"/>
            <a:ext cx="4297680" cy="3931920"/>
          </a:xfrm>
          <a:prstGeom prst="roundRect">
            <a:avLst>
              <a:gd name="adj" fmla="val 1860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915400" y="2560320"/>
            <a:ext cx="640080" cy="640080"/>
          </a:xfrm>
          <a:prstGeom prst="ellipse">
            <a:avLst/>
          </a:prstGeom>
          <a:solidFill>
            <a:srgbClr val="FAC775">
              <a:alpha val="1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8915400" y="25603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20" b="1" dirty="0">
                <a:solidFill>
                  <a:srgbClr val="FAC7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20" dirty="0"/>
          </a:p>
        </p:txBody>
      </p:sp>
      <p:sp>
        <p:nvSpPr>
          <p:cNvPr id="17" name="Text 15"/>
          <p:cNvSpPr/>
          <p:nvPr/>
        </p:nvSpPr>
        <p:spPr>
          <a:xfrm>
            <a:off x="7360920" y="34747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Bewusst zurückgestellt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406640" y="4023360"/>
            <a:ext cx="3657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Priorität liegt auf Datenqualität und Absicherung vor neuen Kacheln — jede neue Auswertung wird erst mit echten Testdaten bestätigt, bevor sie live geht.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4206240"/>
            <a:ext cx="2377440" cy="2377440"/>
          </a:xfrm>
          <a:prstGeom prst="ellipse">
            <a:avLst/>
          </a:prstGeom>
          <a:solidFill>
            <a:srgbClr val="1F1F24"/>
          </a:solidFill>
          <a:ln/>
        </p:spPr>
      </p:sp>
      <p:sp>
        <p:nvSpPr>
          <p:cNvPr id="3" name="Text 1"/>
          <p:cNvSpPr/>
          <p:nvPr/>
        </p:nvSpPr>
        <p:spPr>
          <a:xfrm>
            <a:off x="8869680" y="4206240"/>
            <a:ext cx="23774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D85A30"/>
                </a:solidFill>
              </a:rPr>
              <a:t>⚡</a:t>
            </a:r>
            <a:endParaRPr lang="en-US" sz="7000" dirty="0"/>
          </a:p>
        </p:txBody>
      </p:sp>
      <p:sp>
        <p:nvSpPr>
          <p:cNvPr id="4" name="Text 2"/>
          <p:cNvSpPr/>
          <p:nvPr/>
        </p:nvSpPr>
        <p:spPr>
          <a:xfrm>
            <a:off x="822960" y="237744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Danke.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42900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VPS, ein Fahrzeug, und sehr viele Datenpunkte dazwischen.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mg4kleve.de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4846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 ·  Laden  ·  Statistik  ·  FAQ  ·  Demo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Architektur — ein VPS, vier Dienste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68096" y="2377440"/>
            <a:ext cx="2286000" cy="1737360"/>
          </a:xfrm>
          <a:prstGeom prst="roundRect">
            <a:avLst>
              <a:gd name="adj" fmla="val 4211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24128" y="2670048"/>
            <a:ext cx="457200" cy="7315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1024128" y="283464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Python-Poller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24128" y="342900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asyncio, adaptiver Takt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054096" y="237744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E6E68"/>
                </a:solidFill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557016" y="2377440"/>
            <a:ext cx="2286000" cy="1737360"/>
          </a:xfrm>
          <a:prstGeom prst="roundRect">
            <a:avLst>
              <a:gd name="adj" fmla="val 4211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813048" y="2670048"/>
            <a:ext cx="457200" cy="73152"/>
          </a:xfrm>
          <a:prstGeom prst="rect">
            <a:avLst/>
          </a:prstGeom>
          <a:solidFill>
            <a:srgbClr val="378ADB"/>
          </a:solidFill>
          <a:ln/>
        </p:spPr>
      </p:sp>
      <p:sp>
        <p:nvSpPr>
          <p:cNvPr id="11" name="Text 9"/>
          <p:cNvSpPr/>
          <p:nvPr/>
        </p:nvSpPr>
        <p:spPr>
          <a:xfrm>
            <a:off x="3813048" y="283464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PostgreSQL 16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813048" y="342900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Zeitreihen + Sessions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843016" y="237744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E6E68"/>
                </a:solidFill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345936" y="2377440"/>
            <a:ext cx="2286000" cy="1737360"/>
          </a:xfrm>
          <a:prstGeom prst="roundRect">
            <a:avLst>
              <a:gd name="adj" fmla="val 4211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601968" y="2670048"/>
            <a:ext cx="457200" cy="73152"/>
          </a:xfrm>
          <a:prstGeom prst="rect">
            <a:avLst/>
          </a:prstGeom>
          <a:solidFill>
            <a:srgbClr val="D85A30"/>
          </a:solidFill>
          <a:ln/>
        </p:spPr>
      </p:sp>
      <p:sp>
        <p:nvSpPr>
          <p:cNvPr id="16" name="Text 14"/>
          <p:cNvSpPr/>
          <p:nvPr/>
        </p:nvSpPr>
        <p:spPr>
          <a:xfrm>
            <a:off x="6601968" y="283464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Node / Express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601968" y="342900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+ Admin + Dashboard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8631936" y="237744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E6E68"/>
                </a:solidFill>
              </a:rPr>
              <a:t>→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9134856" y="2377440"/>
            <a:ext cx="2286000" cy="1737360"/>
          </a:xfrm>
          <a:prstGeom prst="roundRect">
            <a:avLst>
              <a:gd name="adj" fmla="val 4211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390888" y="2670048"/>
            <a:ext cx="457200" cy="73152"/>
          </a:xfrm>
          <a:prstGeom prst="rect">
            <a:avLst/>
          </a:prstGeom>
          <a:solidFill>
            <a:srgbClr val="A06CD5"/>
          </a:solidFill>
          <a:ln/>
        </p:spPr>
      </p:sp>
      <p:sp>
        <p:nvSpPr>
          <p:cNvPr id="21" name="Text 19"/>
          <p:cNvSpPr/>
          <p:nvPr/>
        </p:nvSpPr>
        <p:spPr>
          <a:xfrm>
            <a:off x="9390888" y="283464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Caddy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390888" y="3429000"/>
            <a:ext cx="17739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TLS, Reverse Proxy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77240" y="46634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Poller schreibt direkt in Postgres · das Backend liest/schreibt dieselbe Datenbank ·</a:t>
            </a:r>
            <a:endParaRPr lang="en-US" sz="130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terminiert TLS und reicht alles an das Backend durch. Kein Docker-Volume-Teilen zwischen Poller und Backend nötig.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HERZSTÜCK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Der Poller — adaptiver Takt statt Dauerfeuer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POLL-TAKT NACH FAHRZEUGZUSTAND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77240" y="2578608"/>
            <a:ext cx="109728" cy="109728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414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Fahren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154680" y="244144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Sekunden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3145536"/>
            <a:ext cx="109728" cy="109728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3008376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154680" y="3008376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dynamisch — abhängig von Ladeleistung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777240" y="3712464"/>
            <a:ext cx="109728" cy="109728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2" name="Text 10"/>
          <p:cNvSpPr/>
          <p:nvPr/>
        </p:nvSpPr>
        <p:spPr>
          <a:xfrm>
            <a:off x="1051560" y="3575304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Gerade angehalten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154680" y="3575304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Sekunden (Gnadenfrist)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777240" y="4279392"/>
            <a:ext cx="109728" cy="109728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142232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Ruhe, erste Nachprüfung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154680" y="41422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Stunden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77240" y="4846320"/>
            <a:ext cx="109728" cy="109728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18" name="Text 16"/>
          <p:cNvSpPr/>
          <p:nvPr/>
        </p:nvSpPr>
        <p:spPr>
          <a:xfrm>
            <a:off x="1051560" y="470916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Echte Ruhe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154680" y="4709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Stunden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400800" y="2011680"/>
            <a:ext cx="5029200" cy="3749040"/>
          </a:xfrm>
          <a:prstGeom prst="roundRect">
            <a:avLst>
              <a:gd name="adj" fmla="val 1951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720840" y="228600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SIGNAL-DEKODIERUNG (BEISPIELE)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720840" y="27889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Pack-Strom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720840" y="3044952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bmsPackCrnt × 0,05 − 1000 = 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720840" y="341071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Pack-Spannung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720840" y="3666744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bmsPackVol × 0,25 = V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720840" y="4032504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Leistung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6720840" y="4288536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Strom × Spannung ÷ 1000 = kW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720840" y="465429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720840" y="491032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bmsPackSOCDsp ÷ 10 = %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720840" y="527608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Reichweite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720840" y="553212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fuelRangeElec ÷ 10 = km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77240" y="59893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 aus realem Testbetrieb (Fahren, AC-/DC-Laden) bestätigt — nicht aus der Dokumentation übernommen, die es dafür nicht gibt.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ÖFFENTLICHES DASHBOARD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Die Startseite — Status auf einen Blick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1965960"/>
            <a:ext cx="5029200" cy="3884894"/>
          </a:xfrm>
          <a:prstGeom prst="roundRect">
            <a:avLst>
              <a:gd name="adj" fmla="val 1412"/>
            </a:avLst>
          </a:prstGeom>
          <a:solidFill>
            <a:srgbClr val="27272E"/>
          </a:solidFill>
          <a:ln w="12700">
            <a:solidFill>
              <a:srgbClr val="000000">
                <a:alpha val="30000"/>
              </a:srgbClr>
            </a:solidFill>
            <a:prstDash val="solid"/>
          </a:ln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23544" y="2066544"/>
            <a:ext cx="91440" cy="9144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6" name="Shape 4"/>
          <p:cNvSpPr/>
          <p:nvPr/>
        </p:nvSpPr>
        <p:spPr>
          <a:xfrm>
            <a:off x="1124712" y="2066544"/>
            <a:ext cx="91440" cy="91440"/>
          </a:xfrm>
          <a:prstGeom prst="ellipse">
            <a:avLst/>
          </a:prstGeom>
          <a:solidFill>
            <a:srgbClr val="FAC775"/>
          </a:solidFill>
          <a:ln/>
        </p:spPr>
      </p:sp>
      <p:sp>
        <p:nvSpPr>
          <p:cNvPr id="7" name="Shape 5"/>
          <p:cNvSpPr/>
          <p:nvPr/>
        </p:nvSpPr>
        <p:spPr>
          <a:xfrm>
            <a:off x="1325880" y="2066544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Text 6"/>
          <p:cNvSpPr/>
          <p:nvPr/>
        </p:nvSpPr>
        <p:spPr>
          <a:xfrm>
            <a:off x="1600200" y="196596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</a:t>
            </a:r>
            <a:endParaRPr lang="en-US" sz="950" dirty="0"/>
          </a:p>
        </p:txBody>
      </p:sp>
      <p:pic>
        <p:nvPicPr>
          <p:cNvPr id="9" name="Image 0" descr="/home/claude/mg4-praesentation/screenshots/dashboar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77240" y="2258568"/>
            <a:ext cx="5029200" cy="359228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172200" y="19659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Aktuelle &amp; letzte Fahrt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6172200" y="2331720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Live-Kacheln nur sichtbar, wenn wirklich relevant, inklusive Höhenprofil mit rot markierter Rekuperation.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172200" y="326440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Gesamt seit Projektstart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172200" y="3630168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Gesamtstrecke, Ø Verbrauch, Rekuperationsanteil, CO₂-Ersparnis, Verbrenner-Kostenvergleich.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6172200" y="4562856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Reichweiten-Vergleich &amp; Batterie-Alterung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6172200" y="4928616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Kombiinstrument vs. BMS vs. IMCU, plus lineare Hochrechnung der Reichweite bei 100% SoC.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ÖFFENTLICHES DASHBOARD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Laden — letzte Ladung &amp; Strommix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1965960"/>
            <a:ext cx="6537960" cy="4962579"/>
          </a:xfrm>
          <a:prstGeom prst="roundRect">
            <a:avLst>
              <a:gd name="adj" fmla="val 1106"/>
            </a:avLst>
          </a:prstGeom>
          <a:solidFill>
            <a:srgbClr val="27272E"/>
          </a:solidFill>
          <a:ln w="12700">
            <a:solidFill>
              <a:srgbClr val="000000">
                <a:alpha val="30000"/>
              </a:srgbClr>
            </a:solidFill>
            <a:prstDash val="solid"/>
          </a:ln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23544" y="2066544"/>
            <a:ext cx="91440" cy="9144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6" name="Shape 4"/>
          <p:cNvSpPr/>
          <p:nvPr/>
        </p:nvSpPr>
        <p:spPr>
          <a:xfrm>
            <a:off x="1124712" y="2066544"/>
            <a:ext cx="91440" cy="91440"/>
          </a:xfrm>
          <a:prstGeom prst="ellipse">
            <a:avLst/>
          </a:prstGeom>
          <a:solidFill>
            <a:srgbClr val="FAC775"/>
          </a:solidFill>
          <a:ln/>
        </p:spPr>
      </p:sp>
      <p:sp>
        <p:nvSpPr>
          <p:cNvPr id="7" name="Shape 5"/>
          <p:cNvSpPr/>
          <p:nvPr/>
        </p:nvSpPr>
        <p:spPr>
          <a:xfrm>
            <a:off x="1325880" y="2066544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Text 6"/>
          <p:cNvSpPr/>
          <p:nvPr/>
        </p:nvSpPr>
        <p:spPr>
          <a:xfrm>
            <a:off x="1600200" y="1965960"/>
            <a:ext cx="5532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mg4kleve.de/laden.html</a:t>
            </a:r>
            <a:endParaRPr lang="en-US" sz="950" dirty="0"/>
          </a:p>
        </p:txBody>
      </p:sp>
      <p:pic>
        <p:nvPicPr>
          <p:cNvPr id="9" name="Image 0" descr="/home/claude/mg4-praesentation/screenshots/lade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77240" y="2258568"/>
            <a:ext cx="6537960" cy="4669971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635240" y="196596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Anonymisiert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7635240" y="233172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Adresse, keine Kosten, kein Zuhause/unterwegs-Hinweis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7635240" y="320040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Live von ElectricityMaps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7635240" y="356616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fester Hintergrund-Takt — nur bei erkannter Ladung abgefragt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7635240" y="443484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DCA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Eigenes SVG-Kreisdiagramm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7635240" y="480060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Chart.js nötig, passt zum Rest der Seite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DATENAUSWERTUNG IM DETAIL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Rekuperation — wie sie berechnet wird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TRAPEZREGEL AUF NEGATIVER LEISTUNG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" y="2423160"/>
            <a:ext cx="5760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Zwischen je zwei aufeinanderfolgenden Polls (Ø-Leistung × Zeitspanne) wird jedes Intervall mit negativer Leistung (Energie fließt in die Batterie) als Rekuperation gewertet und aufsummiert — Lücken über 10 Minuten (z.B. Pause) zählen nicht als Fahrzeit.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379476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STRASSENTYP AUS DER GESCHWINDIGKEIT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4206240"/>
            <a:ext cx="5760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Jedes rekuperierende Intervall wird zusätzlich per Geschwindigkeit einem Straßentyp zugeordnet (Stadt &lt; 50 km/h, außerorts bis 100, Autobahn darüber) — eine Näherung über Tempo, kein Kartenabgleich.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49440" y="2011680"/>
            <a:ext cx="4434840" cy="3931920"/>
          </a:xfrm>
          <a:prstGeom prst="roundRect">
            <a:avLst>
              <a:gd name="adj" fmla="val 1860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269480" y="228600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BEISPIEL: EINE FAHRT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269480" y="283464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Stadt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9738360" y="28346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1,2 kWh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269480" y="3127248"/>
            <a:ext cx="3794760" cy="128016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/>
        </p:spPr>
      </p:sp>
      <p:sp>
        <p:nvSpPr>
          <p:cNvPr id="13" name="Shape 11"/>
          <p:cNvSpPr/>
          <p:nvPr/>
        </p:nvSpPr>
        <p:spPr>
          <a:xfrm>
            <a:off x="7269480" y="3127248"/>
            <a:ext cx="2656332" cy="128016"/>
          </a:xfrm>
          <a:prstGeom prst="roundRect">
            <a:avLst>
              <a:gd name="adj" fmla="val 50000"/>
            </a:avLst>
          </a:prstGeom>
          <a:solidFill>
            <a:srgbClr val="5DCAA5"/>
          </a:solidFill>
          <a:ln/>
        </p:spPr>
      </p:sp>
      <p:sp>
        <p:nvSpPr>
          <p:cNvPr id="14" name="Text 12"/>
          <p:cNvSpPr/>
          <p:nvPr/>
        </p:nvSpPr>
        <p:spPr>
          <a:xfrm>
            <a:off x="7269480" y="37033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Außerorts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9738360" y="370332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0,9 kWh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7269480" y="3995928"/>
            <a:ext cx="3794760" cy="128016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/>
        </p:spPr>
      </p:sp>
      <p:sp>
        <p:nvSpPr>
          <p:cNvPr id="17" name="Shape 15"/>
          <p:cNvSpPr/>
          <p:nvPr/>
        </p:nvSpPr>
        <p:spPr>
          <a:xfrm>
            <a:off x="7269480" y="3995928"/>
            <a:ext cx="2011223" cy="128016"/>
          </a:xfrm>
          <a:prstGeom prst="roundRect">
            <a:avLst>
              <a:gd name="adj" fmla="val 50000"/>
            </a:avLst>
          </a:prstGeom>
          <a:solidFill>
            <a:srgbClr val="5DCAA5"/>
          </a:solidFill>
          <a:ln/>
        </p:spPr>
      </p:sp>
      <p:sp>
        <p:nvSpPr>
          <p:cNvPr id="18" name="Text 16"/>
          <p:cNvSpPr/>
          <p:nvPr/>
        </p:nvSpPr>
        <p:spPr>
          <a:xfrm>
            <a:off x="7269480" y="45720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Autobahn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9738360" y="457200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1,7 kWh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7269480" y="4864608"/>
            <a:ext cx="3794760" cy="128016"/>
          </a:xfrm>
          <a:prstGeom prst="roundRect">
            <a:avLst>
              <a:gd name="adj" fmla="val 50000"/>
            </a:avLst>
          </a:prstGeom>
          <a:solidFill>
            <a:srgbClr val="1F1F24"/>
          </a:solidFill>
          <a:ln/>
        </p:spPr>
      </p:sp>
      <p:sp>
        <p:nvSpPr>
          <p:cNvPr id="21" name="Shape 19"/>
          <p:cNvSpPr/>
          <p:nvPr/>
        </p:nvSpPr>
        <p:spPr>
          <a:xfrm>
            <a:off x="7269480" y="4864608"/>
            <a:ext cx="3794760" cy="128016"/>
          </a:xfrm>
          <a:prstGeom prst="roundRect">
            <a:avLst>
              <a:gd name="adj" fmla="val 50000"/>
            </a:avLst>
          </a:prstGeom>
          <a:solidFill>
            <a:srgbClr val="5DCAA5"/>
          </a:solidFill>
          <a:ln/>
        </p:spPr>
      </p:sp>
      <p:sp>
        <p:nvSpPr>
          <p:cNvPr id="22" name="Text 20"/>
          <p:cNvSpPr/>
          <p:nvPr/>
        </p:nvSpPr>
        <p:spPr>
          <a:xfrm>
            <a:off x="7269480" y="5349240"/>
            <a:ext cx="3794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 auf der öffentlichen Laden-Seite sichtbar, als eigener Abschnitt.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ÖFFENTLICHES DASHBOARD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Statistik &amp; Enthusiasten-Extras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0876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B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Acht einklappbare Vertiefungen — bewusst auf eine eigene Seite ausgelagert, um die Startseite schlank zu halten.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77240" y="2057400"/>
            <a:ext cx="5029200" cy="3884894"/>
          </a:xfrm>
          <a:prstGeom prst="roundRect">
            <a:avLst>
              <a:gd name="adj" fmla="val 1412"/>
            </a:avLst>
          </a:prstGeom>
          <a:solidFill>
            <a:srgbClr val="27272E"/>
          </a:solidFill>
          <a:ln w="12700">
            <a:solidFill>
              <a:srgbClr val="000000">
                <a:alpha val="30000"/>
              </a:srgbClr>
            </a:solidFill>
            <a:prstDash val="solid"/>
          </a:ln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23544" y="2157984"/>
            <a:ext cx="91440" cy="9144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7" name="Shape 5"/>
          <p:cNvSpPr/>
          <p:nvPr/>
        </p:nvSpPr>
        <p:spPr>
          <a:xfrm>
            <a:off x="1124712" y="2157984"/>
            <a:ext cx="91440" cy="91440"/>
          </a:xfrm>
          <a:prstGeom prst="ellipse">
            <a:avLst/>
          </a:prstGeom>
          <a:solidFill>
            <a:srgbClr val="FAC775"/>
          </a:solidFill>
          <a:ln/>
        </p:spPr>
      </p:sp>
      <p:sp>
        <p:nvSpPr>
          <p:cNvPr id="8" name="Shape 6"/>
          <p:cNvSpPr/>
          <p:nvPr/>
        </p:nvSpPr>
        <p:spPr>
          <a:xfrm>
            <a:off x="1325880" y="2157984"/>
            <a:ext cx="91440" cy="9144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9" name="Text 7"/>
          <p:cNvSpPr/>
          <p:nvPr/>
        </p:nvSpPr>
        <p:spPr>
          <a:xfrm>
            <a:off x="1600200" y="205740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mg4kleve.de/statistik.html</a:t>
            </a:r>
            <a:endParaRPr lang="en-US" sz="950" dirty="0"/>
          </a:p>
        </p:txBody>
      </p:sp>
      <p:pic>
        <p:nvPicPr>
          <p:cNvPr id="10" name="Image 0" descr="/home/claude/mg4-praesentation/screenshots/statistik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77240" y="2350008"/>
            <a:ext cx="5029200" cy="3592286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6172200" y="210312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6172200" y="21031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88" dirty="0"/>
          </a:p>
        </p:txBody>
      </p:sp>
      <p:sp>
        <p:nvSpPr>
          <p:cNvPr id="13" name="Text 10"/>
          <p:cNvSpPr/>
          <p:nvPr/>
        </p:nvSpPr>
        <p:spPr>
          <a:xfrm>
            <a:off x="6702552" y="208483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Verbrauch nach Geschwindigkeit</a:t>
            </a:r>
            <a:endParaRPr lang="en-US" sz="1350" dirty="0"/>
          </a:p>
        </p:txBody>
      </p:sp>
      <p:sp>
        <p:nvSpPr>
          <p:cNvPr id="14" name="Shape 11"/>
          <p:cNvSpPr/>
          <p:nvPr/>
        </p:nvSpPr>
        <p:spPr>
          <a:xfrm>
            <a:off x="6172200" y="260604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5" name="Text 12"/>
          <p:cNvSpPr/>
          <p:nvPr/>
        </p:nvSpPr>
        <p:spPr>
          <a:xfrm>
            <a:off x="6172200" y="26060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88" dirty="0"/>
          </a:p>
        </p:txBody>
      </p:sp>
      <p:sp>
        <p:nvSpPr>
          <p:cNvPr id="16" name="Text 13"/>
          <p:cNvSpPr/>
          <p:nvPr/>
        </p:nvSpPr>
        <p:spPr>
          <a:xfrm>
            <a:off x="6702552" y="258775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Ladekurven, überlagert</a:t>
            </a:r>
            <a:endParaRPr lang="en-US" sz="1350" dirty="0"/>
          </a:p>
        </p:txBody>
      </p:sp>
      <p:sp>
        <p:nvSpPr>
          <p:cNvPr id="17" name="Shape 14"/>
          <p:cNvSpPr/>
          <p:nvPr/>
        </p:nvSpPr>
        <p:spPr>
          <a:xfrm>
            <a:off x="6172200" y="310896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6172200" y="31089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88" dirty="0"/>
          </a:p>
        </p:txBody>
      </p:sp>
      <p:sp>
        <p:nvSpPr>
          <p:cNvPr id="19" name="Text 16"/>
          <p:cNvSpPr/>
          <p:nvPr/>
        </p:nvSpPr>
        <p:spPr>
          <a:xfrm>
            <a:off x="6702552" y="309067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Energie-Abgleich</a:t>
            </a:r>
            <a:endParaRPr lang="en-US" sz="1350" dirty="0"/>
          </a:p>
        </p:txBody>
      </p:sp>
      <p:sp>
        <p:nvSpPr>
          <p:cNvPr id="20" name="Shape 17"/>
          <p:cNvSpPr/>
          <p:nvPr/>
        </p:nvSpPr>
        <p:spPr>
          <a:xfrm>
            <a:off x="6172200" y="361188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6172200" y="3611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88" dirty="0"/>
          </a:p>
        </p:txBody>
      </p:sp>
      <p:sp>
        <p:nvSpPr>
          <p:cNvPr id="22" name="Text 19"/>
          <p:cNvSpPr/>
          <p:nvPr/>
        </p:nvSpPr>
        <p:spPr>
          <a:xfrm>
            <a:off x="6702552" y="359359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Restladezeit: Vorhersage vs. Realität</a:t>
            </a:r>
            <a:endParaRPr lang="en-US" sz="1350" dirty="0"/>
          </a:p>
        </p:txBody>
      </p:sp>
      <p:sp>
        <p:nvSpPr>
          <p:cNvPr id="23" name="Shape 20"/>
          <p:cNvSpPr/>
          <p:nvPr/>
        </p:nvSpPr>
        <p:spPr>
          <a:xfrm>
            <a:off x="6172200" y="411480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24" name="Text 21"/>
          <p:cNvSpPr/>
          <p:nvPr/>
        </p:nvSpPr>
        <p:spPr>
          <a:xfrm>
            <a:off x="6172200" y="41148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88" dirty="0"/>
          </a:p>
        </p:txBody>
      </p:sp>
      <p:sp>
        <p:nvSpPr>
          <p:cNvPr id="25" name="Text 22"/>
          <p:cNvSpPr/>
          <p:nvPr/>
        </p:nvSpPr>
        <p:spPr>
          <a:xfrm>
            <a:off x="6702552" y="409651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Fahrstil-Tendenz</a:t>
            </a:r>
            <a:endParaRPr lang="en-US" sz="1350" dirty="0"/>
          </a:p>
        </p:txBody>
      </p:sp>
      <p:sp>
        <p:nvSpPr>
          <p:cNvPr id="26" name="Shape 23"/>
          <p:cNvSpPr/>
          <p:nvPr/>
        </p:nvSpPr>
        <p:spPr>
          <a:xfrm>
            <a:off x="6172200" y="461772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27" name="Text 24"/>
          <p:cNvSpPr/>
          <p:nvPr/>
        </p:nvSpPr>
        <p:spPr>
          <a:xfrm>
            <a:off x="6172200" y="46177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88" dirty="0"/>
          </a:p>
        </p:txBody>
      </p:sp>
      <p:sp>
        <p:nvSpPr>
          <p:cNvPr id="28" name="Text 25"/>
          <p:cNvSpPr/>
          <p:nvPr/>
        </p:nvSpPr>
        <p:spPr>
          <a:xfrm>
            <a:off x="6702552" y="459943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Reifendruck vs. Außentemperatur</a:t>
            </a:r>
            <a:endParaRPr lang="en-US" sz="1350" dirty="0"/>
          </a:p>
        </p:txBody>
      </p:sp>
      <p:sp>
        <p:nvSpPr>
          <p:cNvPr id="29" name="Shape 26"/>
          <p:cNvSpPr/>
          <p:nvPr/>
        </p:nvSpPr>
        <p:spPr>
          <a:xfrm>
            <a:off x="6172200" y="512064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30" name="Text 27"/>
          <p:cNvSpPr/>
          <p:nvPr/>
        </p:nvSpPr>
        <p:spPr>
          <a:xfrm>
            <a:off x="6172200" y="51206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88" dirty="0"/>
          </a:p>
        </p:txBody>
      </p:sp>
      <p:sp>
        <p:nvSpPr>
          <p:cNvPr id="31" name="Text 28"/>
          <p:cNvSpPr/>
          <p:nvPr/>
        </p:nvSpPr>
        <p:spPr>
          <a:xfrm>
            <a:off x="6702552" y="510235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Gegenwind-Korrelation</a:t>
            </a:r>
            <a:endParaRPr lang="en-US" sz="1350" dirty="0"/>
          </a:p>
        </p:txBody>
      </p:sp>
      <p:sp>
        <p:nvSpPr>
          <p:cNvPr id="32" name="Shape 29"/>
          <p:cNvSpPr/>
          <p:nvPr/>
        </p:nvSpPr>
        <p:spPr>
          <a:xfrm>
            <a:off x="6172200" y="5623560"/>
            <a:ext cx="347472" cy="347472"/>
          </a:xfrm>
          <a:prstGeom prst="ellipse">
            <a:avLst/>
          </a:prstGeom>
          <a:solidFill>
            <a:srgbClr val="5DCAA5">
              <a:alpha val="15000"/>
            </a:srgbClr>
          </a:solidFill>
          <a:ln/>
        </p:spPr>
      </p:sp>
      <p:sp>
        <p:nvSpPr>
          <p:cNvPr id="33" name="Text 30"/>
          <p:cNvSpPr/>
          <p:nvPr/>
        </p:nvSpPr>
        <p:spPr>
          <a:xfrm>
            <a:off x="6172200" y="56235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88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88" dirty="0"/>
          </a:p>
        </p:txBody>
      </p:sp>
      <p:sp>
        <p:nvSpPr>
          <p:cNvPr id="34" name="Text 31"/>
          <p:cNvSpPr/>
          <p:nvPr/>
        </p:nvSpPr>
        <p:spPr>
          <a:xfrm>
            <a:off x="6702552" y="5605272"/>
            <a:ext cx="4681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System-/Daten-Gesundheit</a:t>
            </a:r>
            <a:endParaRPr lang="en-US" sz="1350" dirty="0"/>
          </a:p>
        </p:txBody>
      </p:sp>
      <p:sp>
        <p:nvSpPr>
          <p:cNvPr id="35" name="Text 32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616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ÖFFENTLICHES DASHBOARD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Zwei der Enthusiasten-Extras im Detail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5120640" cy="4023360"/>
          </a:xfrm>
          <a:prstGeom prst="roundRect">
            <a:avLst>
              <a:gd name="adj" fmla="val 1818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51560" y="22402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5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VERBRAUCH NACH GESCHWINDIGKEITSBAND</a:t>
            </a:r>
            <a:endParaRPr lang="en-US" sz="105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1051560" y="2606040"/>
          <a:ext cx="457200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Shape 4"/>
          <p:cNvSpPr/>
          <p:nvPr/>
        </p:nvSpPr>
        <p:spPr>
          <a:xfrm>
            <a:off x="6172200" y="2011680"/>
            <a:ext cx="5212080" cy="4023360"/>
          </a:xfrm>
          <a:prstGeom prst="roundRect">
            <a:avLst>
              <a:gd name="adj" fmla="val 1818"/>
            </a:avLst>
          </a:prstGeom>
          <a:solidFill>
            <a:srgbClr val="27272E"/>
          </a:solidFill>
          <a:ln/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6446520" y="224028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50" kern="0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LADEKURVEN, ÜBERLAGERT (DC)</a:t>
            </a:r>
            <a:endParaRPr lang="en-US" sz="1050" dirty="0"/>
          </a:p>
        </p:txBody>
      </p:sp>
      <p:graphicFrame>
        <p:nvGraphicFramePr>
          <p:cNvPr id="9" name="Chart 1" descr=""/>
          <p:cNvGraphicFramePr/>
          <p:nvPr/>
        </p:nvGraphicFramePr>
        <p:xfrm>
          <a:off x="6446520" y="2606040"/>
          <a:ext cx="466344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Text 6"/>
          <p:cNvSpPr/>
          <p:nvPr/>
        </p:nvSpPr>
        <p:spPr>
          <a:xfrm>
            <a:off x="6446520" y="557784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Anonymisiert — keine Zeitstempel oder Session-Kennungen, nur Leistung über SoC.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E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2026-07-16T10:28:49Z</dcterms:created>
  <dcterms:modified xsi:type="dcterms:W3CDTF">2026-07-16T10:28:49Z</dcterms:modified>
</cp:coreProperties>
</file>